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1" r:id="rId3"/>
    <p:sldId id="258" r:id="rId4"/>
    <p:sldId id="271" r:id="rId5"/>
    <p:sldId id="272" r:id="rId6"/>
    <p:sldId id="273" r:id="rId7"/>
    <p:sldId id="27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13E24-5C20-466E-BF37-9CD34C4BD47E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CE5B1-A887-4373-87A9-5A1BCDD8B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E5B1-A887-4373-87A9-5A1BCDD8B5D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E79C-3742-4015-8A81-59D33C39DF02}" type="datetime1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12DA-2580-42EC-9BF0-709D05F06F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2AA3-8379-4EA1-BC93-AC1F844D9DBA}" type="datetime1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12DA-2580-42EC-9BF0-709D05F06F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B4B4-DE00-4327-810C-C9984476E022}" type="datetime1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12DA-2580-42EC-9BF0-709D05F06F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C457-AA1D-4F4D-BE29-0B76F81C6A9D}" type="datetime1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12DA-2580-42EC-9BF0-709D05F06F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0A10-6B97-41F8-9009-B2FBB095F05E}" type="datetime1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12DA-2580-42EC-9BF0-709D05F06F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65A90-FB11-4A6E-8CE7-A9C156BA89D0}" type="datetime1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12DA-2580-42EC-9BF0-709D05F06F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00D1-BCB7-4F4B-87F8-BA90AF14436A}" type="datetime1">
              <a:rPr lang="en-US" smtClean="0"/>
              <a:pPr/>
              <a:t>11/13/2017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12DA-2580-42EC-9BF0-709D05F06F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06B0-2A0F-431D-A348-082CE8CBA509}" type="datetime1">
              <a:rPr lang="en-US" smtClean="0"/>
              <a:pPr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12DA-2580-42EC-9BF0-709D05F06F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5DDD-BC1C-42CB-8F99-C09072516E87}" type="datetime1">
              <a:rPr lang="en-US" smtClean="0"/>
              <a:pPr/>
              <a:t>11/13/2017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12DA-2580-42EC-9BF0-709D05F06F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3DB1-2EBE-482B-A023-B544B81E2012}" type="datetime1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12DA-2580-42EC-9BF0-709D05F06F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BF89-9C64-48E7-8664-91CAA54A4371}" type="datetime1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12DA-2580-42EC-9BF0-709D05F06F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D9DD0-D04D-48CF-94DF-9A8E8814D791}" type="datetime1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012DA-2580-42EC-9BF0-709D05F06F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smtClean="0"/>
              <a:t>Compression </a:t>
            </a:r>
            <a:r>
              <a:rPr lang="en-US" sz="3200" b="1" dirty="0"/>
              <a:t>Testing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81000" y="990600"/>
            <a:ext cx="8534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These tests are used mainly in connection </a:t>
            </a:r>
            <a:r>
              <a:rPr lang="en-US" sz="2000" b="1" i="1" dirty="0" smtClean="0"/>
              <a:t>with cast iron and concrete</a:t>
            </a:r>
            <a:r>
              <a:rPr lang="en-US" sz="2000" dirty="0" smtClean="0"/>
              <a:t>, since these are materials more likely to be used under the action of compressive forces than in tension. A cylindrical block, the length of which is twice its diameter, is used as a test-piece </a:t>
            </a:r>
            <a:r>
              <a:rPr lang="en-US" sz="2000" dirty="0" smtClean="0"/>
              <a:t>as shown in  </a:t>
            </a:r>
            <a:r>
              <a:rPr lang="en-US" sz="2000" dirty="0" smtClean="0"/>
              <a:t>Figure </a:t>
            </a:r>
            <a:r>
              <a:rPr lang="en-US" sz="2000" dirty="0" smtClean="0"/>
              <a:t>1 (A). </a:t>
            </a:r>
            <a:r>
              <a:rPr lang="en-US" sz="2000" dirty="0" smtClean="0"/>
              <a:t>This is compressed (using a tensile-testing machine running in ‘ reverse ’ ) until it fails.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Malleable metals do not show a well-defined point of failure </a:t>
            </a:r>
            <a:r>
              <a:rPr lang="en-US" sz="2000" dirty="0" smtClean="0"/>
              <a:t>as in </a:t>
            </a:r>
            <a:r>
              <a:rPr lang="en-US" sz="2000" dirty="0" smtClean="0"/>
              <a:t>Figure </a:t>
            </a:r>
            <a:r>
              <a:rPr lang="en-US" sz="2000" dirty="0" smtClean="0"/>
              <a:t>1(B), </a:t>
            </a:r>
            <a:r>
              <a:rPr lang="en-US" sz="2000" dirty="0" smtClean="0"/>
              <a:t>but with brittle </a:t>
            </a:r>
            <a:r>
              <a:rPr lang="en-US" sz="2000" dirty="0" smtClean="0"/>
              <a:t>materials Figure </a:t>
            </a:r>
            <a:r>
              <a:rPr lang="en-US" sz="2000" dirty="0" smtClean="0"/>
              <a:t>1 </a:t>
            </a:r>
            <a:r>
              <a:rPr lang="en-US" sz="2000" dirty="0" smtClean="0"/>
              <a:t>(</a:t>
            </a:r>
            <a:r>
              <a:rPr lang="en-US" sz="2000" dirty="0" smtClean="0"/>
              <a:t>C), </a:t>
            </a:r>
            <a:r>
              <a:rPr lang="en-US" sz="2000" dirty="0" smtClean="0"/>
              <a:t>the ultimate compressive stress can be measured accurately, since the material fails suddenly, usually by multiple shear at angles of 45 ° to the direction of compression.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12DA-2580-42EC-9BF0-709D05F06F1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28600" y="0"/>
            <a:ext cx="37624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Dr.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Suha</a:t>
            </a:r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K.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Shihab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0996" t="30208" r="12738" b="30208"/>
          <a:stretch>
            <a:fillRect/>
          </a:stretch>
        </p:blipFill>
        <p:spPr bwMode="auto">
          <a:xfrm>
            <a:off x="2667000" y="4268792"/>
            <a:ext cx="5867400" cy="234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" y="4648200"/>
            <a:ext cx="2286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Figure 1 </a:t>
            </a:r>
            <a:r>
              <a:rPr lang="en-US" i="1" dirty="0" smtClean="0"/>
              <a:t>T </a:t>
            </a:r>
            <a:r>
              <a:rPr lang="en-US" i="1" dirty="0" smtClean="0"/>
              <a:t>he </a:t>
            </a:r>
            <a:r>
              <a:rPr lang="en-US" i="1" dirty="0" err="1" smtClean="0"/>
              <a:t>behaviour</a:t>
            </a:r>
            <a:r>
              <a:rPr lang="en-US" i="1" dirty="0" smtClean="0"/>
              <a:t> of brittle and ductile materials during a compression test.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ulg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362200"/>
            <a:ext cx="3352800" cy="227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105400" y="5029200"/>
            <a:ext cx="3660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Figure 2 Bulging </a:t>
            </a:r>
            <a:r>
              <a:rPr lang="en-US" sz="2000" dirty="0" smtClean="0"/>
              <a:t>of a Sample under Compressive Loads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52400" y="533400"/>
            <a:ext cx="8534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For </a:t>
            </a:r>
            <a:r>
              <a:rPr lang="en-US" sz="2000" b="1" dirty="0" smtClean="0"/>
              <a:t>brittle materials, the compressive strength is relatively easy to obtain, showing marked failure</a:t>
            </a:r>
            <a:r>
              <a:rPr lang="en-US" sz="2000" dirty="0" smtClean="0"/>
              <a:t>. </a:t>
            </a:r>
            <a:r>
              <a:rPr lang="en-US" sz="2000" b="1" dirty="0" smtClean="0"/>
              <a:t>However, for ductile materials, the compressive strength is generally based on an arbitrary deformation value</a:t>
            </a:r>
            <a:r>
              <a:rPr lang="en-US" sz="2000" b="1" i="1" dirty="0" smtClean="0"/>
              <a:t>. Ductile materials do not exhibit the sudden fractures that brittle materials present.</a:t>
            </a:r>
            <a:r>
              <a:rPr lang="en-US" sz="2000" dirty="0" smtClean="0"/>
              <a:t> They tend to </a:t>
            </a:r>
            <a:r>
              <a:rPr lang="en-US" sz="2000" b="1" dirty="0" smtClean="0">
                <a:solidFill>
                  <a:srgbClr val="FF0000"/>
                </a:solidFill>
              </a:rPr>
              <a:t>buckle </a:t>
            </a:r>
            <a:r>
              <a:rPr lang="en-US" sz="2000" dirty="0" smtClean="0"/>
              <a:t>and "</a:t>
            </a:r>
            <a:r>
              <a:rPr lang="en-US" sz="2000" b="1" dirty="0" smtClean="0">
                <a:solidFill>
                  <a:srgbClr val="FF0000"/>
                </a:solidFill>
              </a:rPr>
              <a:t>barrel </a:t>
            </a:r>
            <a:r>
              <a:rPr lang="en-US" sz="2000" b="1" dirty="0" smtClean="0">
                <a:solidFill>
                  <a:srgbClr val="FF0000"/>
                </a:solidFill>
              </a:rPr>
              <a:t>out</a:t>
            </a:r>
            <a:r>
              <a:rPr lang="en-US" sz="2000" dirty="0" smtClean="0"/>
              <a:t>“ (Figure2).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12DA-2580-42EC-9BF0-709D05F06F1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28600" y="0"/>
            <a:ext cx="37624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Dr.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Suha</a:t>
            </a:r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K.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Shihab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2438400"/>
            <a:ext cx="464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Many operations in manufacturing, particularly processes such as forging, rolling, and extrusion , are performed with the </a:t>
            </a:r>
            <a:r>
              <a:rPr lang="en-US" sz="2000" dirty="0" err="1" smtClean="0"/>
              <a:t>workpiece</a:t>
            </a:r>
            <a:r>
              <a:rPr lang="en-US" sz="2000" dirty="0" smtClean="0"/>
              <a:t> subjected to compressive stresses. The compression test, in which the specimen is subjected to a compressive load, gives information that is useful for estimating forces and power requirements in these processes.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6019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Compression Testing Machines</a:t>
            </a:r>
            <a:endParaRPr lang="en-US" b="1" dirty="0"/>
          </a:p>
        </p:txBody>
      </p:sp>
      <p:pic>
        <p:nvPicPr>
          <p:cNvPr id="12290" name="Picture 2" descr="Image result for Compression test instru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609600"/>
            <a:ext cx="3886200" cy="5181600"/>
          </a:xfrm>
          <a:prstGeom prst="rect">
            <a:avLst/>
          </a:prstGeom>
          <a:noFill/>
        </p:spPr>
      </p:pic>
      <p:pic>
        <p:nvPicPr>
          <p:cNvPr id="12294" name="Picture 6" descr="Image result for Compression test instru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90600"/>
            <a:ext cx="3810000" cy="46482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12DA-2580-42EC-9BF0-709D05F06F1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28600" y="0"/>
            <a:ext cx="37624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Dr.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Suha</a:t>
            </a:r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K.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Shihab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096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 </a:t>
            </a:r>
            <a:r>
              <a:rPr lang="en-US" dirty="0" smtClean="0"/>
              <a:t>I</a:t>
            </a:r>
            <a:r>
              <a:rPr lang="en-US" dirty="0" smtClean="0"/>
              <a:t>t has been observed that some errors always creep in the compressive test due to the following practical difficulties</a:t>
            </a:r>
            <a:r>
              <a:rPr lang="en-US" b="1" dirty="0" smtClean="0"/>
              <a:t>:</a:t>
            </a:r>
            <a:endParaRPr lang="en-US" b="1" dirty="0" smtClean="0"/>
          </a:p>
          <a:p>
            <a:pPr algn="just"/>
            <a:endParaRPr lang="en-US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3148" t="37024" r="7833" b="7292"/>
          <a:stretch>
            <a:fillRect/>
          </a:stretch>
        </p:blipFill>
        <p:spPr bwMode="auto">
          <a:xfrm>
            <a:off x="228600" y="1524000"/>
            <a:ext cx="8305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12DA-2580-42EC-9BF0-709D05F06F1D}" type="slidenum">
              <a:rPr lang="en-US" sz="1400" b="1" smtClean="0"/>
              <a:pPr/>
              <a:t>4</a:t>
            </a:fld>
            <a:endParaRPr lang="en-US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-228600" y="0"/>
            <a:ext cx="37624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Dr.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Suha</a:t>
            </a:r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K.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Shihab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514" t="16667" r="7467" b="17708"/>
          <a:stretch>
            <a:fillRect/>
          </a:stretch>
        </p:blipFill>
        <p:spPr bwMode="auto">
          <a:xfrm>
            <a:off x="228600" y="4572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12DA-2580-42EC-9BF0-709D05F06F1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28600" y="0"/>
            <a:ext cx="37624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Dr.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Suha</a:t>
            </a:r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K.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Shihab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3514" t="19792" r="5710" b="42708"/>
          <a:stretch>
            <a:fillRect/>
          </a:stretch>
        </p:blipFill>
        <p:spPr bwMode="auto">
          <a:xfrm>
            <a:off x="228600" y="457200"/>
            <a:ext cx="8534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2928" t="18750" r="8053" b="8333"/>
          <a:stretch>
            <a:fillRect/>
          </a:stretch>
        </p:blipFill>
        <p:spPr bwMode="auto">
          <a:xfrm>
            <a:off x="152400" y="3124200"/>
            <a:ext cx="8763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12DA-2580-42EC-9BF0-709D05F06F1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28600" y="0"/>
            <a:ext cx="37624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Dr.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Suha</a:t>
            </a:r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K.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Shihab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2928" t="18750" r="8053" b="34375"/>
          <a:stretch>
            <a:fillRect/>
          </a:stretch>
        </p:blipFill>
        <p:spPr bwMode="auto">
          <a:xfrm>
            <a:off x="152400" y="685800"/>
            <a:ext cx="8991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12DA-2580-42EC-9BF0-709D05F06F1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28600" y="0"/>
            <a:ext cx="37624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Dr.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Suha</a:t>
            </a:r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K.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Shihab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346</Words>
  <Application>Microsoft Office PowerPoint</Application>
  <PresentationFormat>On-screen Show (4:3)</PresentationFormat>
  <Paragraphs>25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lappie</dc:creator>
  <cp:lastModifiedBy>lappie</cp:lastModifiedBy>
  <cp:revision>65</cp:revision>
  <dcterms:created xsi:type="dcterms:W3CDTF">2016-10-06T08:20:18Z</dcterms:created>
  <dcterms:modified xsi:type="dcterms:W3CDTF">2017-11-13T19:16:17Z</dcterms:modified>
</cp:coreProperties>
</file>